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3" r:id="rId16"/>
    <p:sldId id="292" r:id="rId17"/>
    <p:sldId id="291" r:id="rId18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4" autoAdjust="0"/>
  </p:normalViewPr>
  <p:slideViewPr>
    <p:cSldViewPr>
      <p:cViewPr varScale="1">
        <p:scale>
          <a:sx n="89" d="100"/>
          <a:sy n="89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BBE83EAD-EFCA-6A46-BBD3-BEDA2B153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55BA1FFB-9C41-994C-AAEA-DC418613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6B0E6E-451E-DD41-8D70-D29EA4D5EE47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Complimentary - acupuncture, spinal manipulation, and massage therapy and natural products (such as herbs, probiotics, and fish oil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E9A336-5FBE-4E4D-A66D-B74C8DDED87C}" type="slidenum">
              <a:rPr lang="en-US" sz="1200">
                <a:latin typeface="Arial" charset="0"/>
                <a:cs typeface="Arial" charset="0"/>
              </a:rPr>
              <a:pPr eaLnBrk="1" hangingPunct="1"/>
              <a:t>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A9B10CC-8824-3E41-8015-AFE0C3FFE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C5B32-9A9C-0B4A-B52D-02EEEE76F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1CCDD-1CC4-8542-AB56-725AFF2BA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9625F-BD76-0B4B-8681-BAC8C692E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6D3DA-73BF-C848-83BB-8A20C716D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18C8-20F0-5B4F-9311-7124A1C1F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8DC0-DCD5-704D-8064-2C91EF8DF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E8C01-D58B-FF4C-BA8B-844CDBEC6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9BF45-543F-D04F-A29C-68B00387A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327FB-541D-3C4B-B28A-D71444592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7A796-7EDA-7B4D-B745-F02F56A7E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85B8D17-EC51-9540-982B-1CF8598BA17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ingartsalliance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Times New Roman" charset="0"/>
              </a:rPr>
              <a:t>Complementary and Integrative Medicine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33800"/>
            <a:ext cx="8229600" cy="20574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/>
              <a:t>Kenneth Brummel-Smith, MD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Charlotte Edwards Maguire Professor of Geriatrics</a:t>
            </a:r>
          </a:p>
          <a:p>
            <a:pPr algn="ctr" eaLnBrk="1" hangingPunct="1">
              <a:buFont typeface="Wingdings" charset="0"/>
              <a:buNone/>
            </a:pPr>
            <a:r>
              <a:rPr lang="en-US"/>
              <a:t>Florida State University College of Medicine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Acupuncture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help: tension headache, migraine, soft tissue injuries (sprains), osteoarthritis, sciatica, low back pain, neuropathies, post-operative nausea, chronic pain, stress</a:t>
            </a:r>
          </a:p>
          <a:p>
            <a:r>
              <a:rPr lang="en-US" dirty="0" smtClean="0"/>
              <a:t>Does not help: rheumatoid arthritis, depression, smoking cessation, tinnitus, asthma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9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Chiropractic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Cochrane reviews – most show slight evidence of benefit</a:t>
            </a:r>
          </a:p>
          <a:p>
            <a:r>
              <a:rPr lang="en-US" dirty="0" smtClean="0"/>
              <a:t>Low back pain, migraine, neck pain, joint problems, whiplash</a:t>
            </a:r>
          </a:p>
          <a:p>
            <a:r>
              <a:rPr lang="en-US" dirty="0" smtClean="0"/>
              <a:t>May help: fibromyalgia, sciatica, TMJ</a:t>
            </a:r>
          </a:p>
          <a:p>
            <a:r>
              <a:rPr lang="en-US" dirty="0" smtClean="0"/>
              <a:t>Not effective for asthma,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A, D, E, K – fat-soluble, potentially can lead to overdose</a:t>
            </a:r>
          </a:p>
          <a:p>
            <a:pPr lvl="1"/>
            <a:r>
              <a:rPr lang="en-US" dirty="0" smtClean="0"/>
              <a:t>A – vision problems, high calcium, liver damage</a:t>
            </a:r>
          </a:p>
          <a:p>
            <a:pPr lvl="1"/>
            <a:r>
              <a:rPr lang="en-US" dirty="0" smtClean="0"/>
              <a:t>D – </a:t>
            </a:r>
            <a:r>
              <a:rPr lang="en-US" dirty="0"/>
              <a:t>v</a:t>
            </a:r>
            <a:r>
              <a:rPr lang="en-US" dirty="0" smtClean="0"/>
              <a:t>omiting, constipation, weakness, calcification of tissues</a:t>
            </a:r>
          </a:p>
          <a:p>
            <a:pPr lvl="1"/>
            <a:r>
              <a:rPr lang="en-US" dirty="0" smtClean="0"/>
              <a:t>E – bleeding</a:t>
            </a:r>
          </a:p>
          <a:p>
            <a:pPr lvl="1"/>
            <a:r>
              <a:rPr lang="en-US" dirty="0" smtClean="0"/>
              <a:t>K – no toxicity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3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fad</a:t>
            </a:r>
          </a:p>
          <a:p>
            <a:r>
              <a:rPr lang="en-US" dirty="0" smtClean="0"/>
              <a:t>Be careful about continuous doses greater than 1000 IU</a:t>
            </a:r>
          </a:p>
          <a:p>
            <a:r>
              <a:rPr lang="en-US" dirty="0" smtClean="0"/>
              <a:t>Especially important for homebound people</a:t>
            </a:r>
          </a:p>
          <a:p>
            <a:r>
              <a:rPr lang="en-US" dirty="0" smtClean="0"/>
              <a:t>Possibly beneficial for osteoporosis, fall prevention, fracture prevention, dementia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3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clear role in using supplements</a:t>
            </a:r>
          </a:p>
          <a:p>
            <a:r>
              <a:rPr lang="en-US" dirty="0" smtClean="0"/>
              <a:t>Unsure – claudication, cataracts</a:t>
            </a:r>
          </a:p>
          <a:p>
            <a:r>
              <a:rPr lang="en-US" dirty="0" smtClean="0"/>
              <a:t>No evidence of benefit – mild cognitive impairment, dementia, heart disease, </a:t>
            </a:r>
          </a:p>
          <a:p>
            <a:r>
              <a:rPr lang="en-US" dirty="0" smtClean="0"/>
              <a:t>May cause bleeding, increased risk of prostate cancer, worsening of respiratory symptoms in older patients, increased risk of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B1 (thiamin), B2 (riboflavin), B3 (niacin), B5 (pantothenic acid), B6 (pyridoxine), B7 (biotin), B9 (folic acid) B12 (</a:t>
            </a:r>
            <a:r>
              <a:rPr lang="en-US" dirty="0" err="1" smtClean="0"/>
              <a:t>cyanocobalamin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B6 – may be helpful in neuropathy (small doses)</a:t>
            </a:r>
          </a:p>
          <a:p>
            <a:r>
              <a:rPr lang="en-US" dirty="0" smtClean="0"/>
              <a:t>B12 – old fashioned treatment. Oral just as good as injections, necessary in B12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7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associated with lower rates of pneumonia and macular degeneration in older patients</a:t>
            </a:r>
          </a:p>
          <a:p>
            <a:endParaRPr lang="en-US" dirty="0" smtClean="0"/>
          </a:p>
          <a:p>
            <a:r>
              <a:rPr lang="en-US" dirty="0" smtClean="0"/>
              <a:t>Does not appear to reduce colds, heart disease, total cancer,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18598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Cannibis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THC</a:t>
            </a:r>
          </a:p>
          <a:p>
            <a:r>
              <a:rPr lang="en-US" smtClean="0"/>
              <a:t>Cannabinoids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4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Definitions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Complimentary medicine</a:t>
            </a:r>
          </a:p>
          <a:p>
            <a:pPr lvl="1"/>
            <a:r>
              <a:rPr lang="en-US">
                <a:latin typeface="Times New Roman" charset="0"/>
              </a:rPr>
              <a:t>Medical and health care systems, practices, and products that originated outside of mainstream medicine</a:t>
            </a:r>
          </a:p>
          <a:p>
            <a:r>
              <a:rPr lang="en-US">
                <a:latin typeface="Times New Roman" charset="0"/>
              </a:rPr>
              <a:t>Integrative medicine</a:t>
            </a:r>
          </a:p>
          <a:p>
            <a:pPr lvl="1"/>
            <a:r>
              <a:rPr lang="en-US">
                <a:latin typeface="Times New Roman" charset="0"/>
              </a:rPr>
              <a:t>When complimentary approaches are used in concert with mainstream medicine</a:t>
            </a:r>
          </a:p>
          <a:p>
            <a:r>
              <a:rPr lang="en-US">
                <a:latin typeface="Times New Roman" charset="0"/>
              </a:rPr>
              <a:t>Holistic medicine</a:t>
            </a:r>
          </a:p>
          <a:p>
            <a:pPr lvl="1"/>
            <a:r>
              <a:rPr lang="en-US">
                <a:latin typeface="Times New Roman" charset="0"/>
              </a:rPr>
              <a:t>Same as Integrative Medicine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More Definitions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Functional medicine</a:t>
            </a:r>
          </a:p>
          <a:p>
            <a:pPr lvl="1"/>
            <a:r>
              <a:rPr lang="en-US">
                <a:latin typeface="Times New Roman" charset="0"/>
              </a:rPr>
              <a:t>Incorporates the latest in genetic science, systems biology, and understanding of how environmental and lifestyle factors influence the emergence and progression of disease.</a:t>
            </a:r>
          </a:p>
          <a:p>
            <a:r>
              <a:rPr lang="en-US">
                <a:latin typeface="Times New Roman" charset="0"/>
              </a:rPr>
              <a:t>Alternative medicine</a:t>
            </a:r>
          </a:p>
          <a:p>
            <a:pPr lvl="1"/>
            <a:r>
              <a:rPr lang="en-US">
                <a:latin typeface="Times New Roman" charset="0"/>
              </a:rPr>
              <a:t>The use of a non-mainstream approach in place of conventional medicine.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Problems with Definitions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Nutrition?</a:t>
            </a:r>
          </a:p>
          <a:p>
            <a:r>
              <a:rPr lang="en-US">
                <a:latin typeface="Times New Roman" charset="0"/>
              </a:rPr>
              <a:t>Western vs. non-western medicine?</a:t>
            </a:r>
          </a:p>
          <a:p>
            <a:r>
              <a:rPr lang="en-US">
                <a:latin typeface="Times New Roman" charset="0"/>
              </a:rPr>
              <a:t>“Traditional” medicine</a:t>
            </a:r>
          </a:p>
          <a:p>
            <a:r>
              <a:rPr lang="en-US">
                <a:latin typeface="Times New Roman" charset="0"/>
              </a:rPr>
              <a:t>Concept of “evidence”</a:t>
            </a:r>
          </a:p>
          <a:p>
            <a:r>
              <a:rPr lang="en-US">
                <a:latin typeface="Times New Roman" charset="0"/>
              </a:rPr>
              <a:t>Role of intuition?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21506" name="Picture 2" descr="NCC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22530" name="Picture 5" descr="AH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23554" name="Picture 2" descr="IF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Local Resources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Healing Arts Alliance</a:t>
            </a:r>
          </a:p>
          <a:p>
            <a:pPr lvl="1"/>
            <a:r>
              <a:rPr lang="en-US">
                <a:latin typeface="Times New Roman" charset="0"/>
                <a:hlinkClick r:id="rId2"/>
              </a:rPr>
              <a:t>http://www.healingartsalliance.org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TMH Family Medicine Residency</a:t>
            </a:r>
          </a:p>
          <a:p>
            <a:pPr lvl="1"/>
            <a:r>
              <a:rPr lang="en-US">
                <a:latin typeface="Times New Roman" charset="0"/>
              </a:rPr>
              <a:t>Integrative medicine clinic</a:t>
            </a:r>
          </a:p>
          <a:p>
            <a:r>
              <a:rPr lang="en-US">
                <a:latin typeface="Times New Roman" charset="0"/>
              </a:rPr>
              <a:t>Archbold Hospital (Thomasville)</a:t>
            </a:r>
          </a:p>
          <a:p>
            <a:pPr lvl="1"/>
            <a:r>
              <a:rPr lang="en-US">
                <a:latin typeface="Times New Roman" charset="0"/>
              </a:rPr>
              <a:t>Integrative Medicine Center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My Philosophy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Medical Choices, Medical Chances</a:t>
            </a:r>
          </a:p>
          <a:p>
            <a:pPr lvl="1"/>
            <a:r>
              <a:rPr lang="en-US">
                <a:latin typeface="Times New Roman" charset="0"/>
              </a:rPr>
              <a:t>Objective reality – statistical probabilities</a:t>
            </a:r>
          </a:p>
          <a:p>
            <a:pPr lvl="1"/>
            <a:r>
              <a:rPr lang="en-US">
                <a:latin typeface="Times New Roman" charset="0"/>
              </a:rPr>
              <a:t>Subjective reality – degrees of belief</a:t>
            </a:r>
          </a:p>
          <a:p>
            <a:r>
              <a:rPr lang="en-US">
                <a:latin typeface="Times New Roman" charset="0"/>
              </a:rPr>
              <a:t>Personal benefit from chiropractors, massage therapists, HeartMath, “Wellness Formula”</a:t>
            </a:r>
          </a:p>
          <a:p>
            <a:r>
              <a:rPr lang="en-US">
                <a:latin typeface="Times New Roman" charset="0"/>
              </a:rPr>
              <a:t>Medicine is not a science</a:t>
            </a:r>
          </a:p>
          <a:p>
            <a:pPr lvl="1"/>
            <a:r>
              <a:rPr lang="en-US">
                <a:latin typeface="Times New Roman" charset="0"/>
              </a:rPr>
              <a:t>It is an art that uses science to inform it</a:t>
            </a:r>
          </a:p>
          <a:p>
            <a:pPr lvl="1"/>
            <a:r>
              <a:rPr lang="en-US">
                <a:latin typeface="Times New Roman" charset="0"/>
              </a:rPr>
              <a:t>Surgery is not science either, it’s a craft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828800" y="6172200"/>
            <a:ext cx="672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</a:rPr>
              <a:t>“Evidence when available, common sense when not”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SU template">
  <a:themeElements>
    <a:clrScheme name="FSUCOM templa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FSUCOM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SUCOM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SUCOM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SUCOM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 template.potx</Template>
  <TotalTime>937</TotalTime>
  <Words>568</Words>
  <Application>Microsoft Macintosh PowerPoint</Application>
  <PresentationFormat>On-screen Show (4:3)</PresentationFormat>
  <Paragraphs>76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FSU template</vt:lpstr>
      <vt:lpstr>Complementary and Integrative Medicine</vt:lpstr>
      <vt:lpstr>Definitions</vt:lpstr>
      <vt:lpstr>More Definitions</vt:lpstr>
      <vt:lpstr>Problems with Definitions</vt:lpstr>
      <vt:lpstr>PowerPoint Presentation</vt:lpstr>
      <vt:lpstr>PowerPoint Presentation</vt:lpstr>
      <vt:lpstr>PowerPoint Presentation</vt:lpstr>
      <vt:lpstr>Local Resources</vt:lpstr>
      <vt:lpstr>My Philosophy</vt:lpstr>
      <vt:lpstr>Acupuncture</vt:lpstr>
      <vt:lpstr>Chiropractic</vt:lpstr>
      <vt:lpstr>Vitamins</vt:lpstr>
      <vt:lpstr>Vitamin D</vt:lpstr>
      <vt:lpstr>Vitamin E</vt:lpstr>
      <vt:lpstr>Vitamin B</vt:lpstr>
      <vt:lpstr>Vitamin C</vt:lpstr>
      <vt:lpstr>Cannibis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Methods to Reduce Medications in Older Patients</dc:title>
  <dc:creator>Ken Brummel-Smith</dc:creator>
  <cp:lastModifiedBy>Ken Brummel-Smith</cp:lastModifiedBy>
  <cp:revision>34</cp:revision>
  <dcterms:created xsi:type="dcterms:W3CDTF">2006-12-03T20:47:09Z</dcterms:created>
  <dcterms:modified xsi:type="dcterms:W3CDTF">2014-10-20T03:42:15Z</dcterms:modified>
</cp:coreProperties>
</file>